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ppt/revisionInfo.xml" ContentType="application/vnd.ms-powerpoint.revisioninfo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0" r:id="rId2"/>
    <p:sldId id="267" r:id="rId3"/>
    <p:sldId id="268" r:id="rId4"/>
    <p:sldId id="258" r:id="rId5"/>
    <p:sldId id="274" r:id="rId6"/>
    <p:sldId id="272" r:id="rId7"/>
    <p:sldId id="273" r:id="rId8"/>
    <p:sldId id="259" r:id="rId9"/>
    <p:sldId id="269" r:id="rId10"/>
    <p:sldId id="270" r:id="rId1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DC44F6-F207-495D-A868-54E2DC2A06F2}" v="24" dt="2025-09-18T20:21:28.6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6" autoAdjust="0"/>
    <p:restoredTop sz="94660"/>
  </p:normalViewPr>
  <p:slideViewPr>
    <p:cSldViewPr snapToGrid="0">
      <p:cViewPr varScale="1">
        <p:scale>
          <a:sx n="76" d="100"/>
          <a:sy n="76" d="100"/>
        </p:scale>
        <p:origin x="58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C60C52-9BDE-475A-B9F1-817DA0A06ED8}" type="datetimeFigureOut">
              <a:rPr lang="nl-NL" smtClean="0"/>
              <a:t>4-12-2025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B61B41-FA31-43E6-AB18-6021976AA1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1453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B61B41-FA31-43E6-AB18-6021976AA102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2969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42F73-44AC-0849-B7F6-98C6B0054797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3460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B61B41-FA31-43E6-AB18-6021976AA102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9075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B61B41-FA31-43E6-AB18-6021976AA102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0995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5F7214-2D53-A0E8-E152-E7AA940C9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7EFC95D-FF6D-ACB8-4595-F1BBD9598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CDC9D1-96DF-933F-9608-C70DF99CE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85F20-A1C3-4A45-8668-3379F1D706E8}" type="datetimeFigureOut">
              <a:rPr lang="nl-NL" smtClean="0"/>
              <a:t>4-12-2025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3F48080-E948-F483-7E2B-749239031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EDA7F71-5FE6-25F1-513B-7456707F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F9E8-697A-4F61-9205-1CE538657D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7261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AE0CCA-E110-E03A-0421-E35D92ECF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D44A39B-DE1E-8910-749D-485355DF3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F15F727-38CB-E968-2507-D6C6618CF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85F20-A1C3-4A45-8668-3379F1D706E8}" type="datetimeFigureOut">
              <a:rPr lang="nl-NL" smtClean="0"/>
              <a:t>4-12-2025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9140701-4FB4-0DD1-6B28-231CB2F63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D83BAFC-438C-BD5A-30A6-25F99F8E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F9E8-697A-4F61-9205-1CE538657D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2045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C56EB4B6-D441-B149-C974-43ED28A55E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9ED3881-5583-9826-B2AF-68EBB2CEB1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413F161-760C-19FC-9243-435720004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85F20-A1C3-4A45-8668-3379F1D706E8}" type="datetimeFigureOut">
              <a:rPr lang="nl-NL" smtClean="0"/>
              <a:t>4-12-2025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E48D408-B548-D867-153F-8C734C81B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AE88005-44E6-89BD-80D7-7E79DE5F0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F9E8-697A-4F61-9205-1CE538657D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3904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624A42-74F5-B517-2320-45680ADAC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C9E99CC-EB90-4D0F-C613-C91D3428D3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79D8D88-81B5-F7ED-981C-59F0C4421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85F20-A1C3-4A45-8668-3379F1D706E8}" type="datetimeFigureOut">
              <a:rPr lang="nl-NL" smtClean="0"/>
              <a:t>4-12-2025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C8CA78B-2572-B387-1A88-2944D6828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B5A9B55-AFB4-6D51-5023-4311D52C5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F9E8-697A-4F61-9205-1CE538657D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6373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E9C5EB-6578-0FCE-13BD-A33B6604D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C9B6FA7-72EF-5B59-41E3-7BA1BD792E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182D12A-641C-45C3-8CD0-3C70531A2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85F20-A1C3-4A45-8668-3379F1D706E8}" type="datetimeFigureOut">
              <a:rPr lang="nl-NL" smtClean="0"/>
              <a:t>4-12-2025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67AFA55-64BC-2219-4668-BF794DD81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0FE3F42-8877-14FC-0C91-6A1606742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F9E8-697A-4F61-9205-1CE538657D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686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72B358-95F8-4576-983D-B77D1BF91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FAE270E-79C5-8DD9-203E-3021AACA13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DF5118F-EC60-F1CA-677E-5942185728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7E2CC47-EDFD-93AC-F33E-32A9091F3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85F20-A1C3-4A45-8668-3379F1D706E8}" type="datetimeFigureOut">
              <a:rPr lang="nl-NL" smtClean="0"/>
              <a:t>4-12-2025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B6B2476-95FD-9974-3B8E-D8E23482E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90310CB-C15F-20E3-3F0F-F6EB5F068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F9E8-697A-4F61-9205-1CE538657D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6240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A4D828-636F-A8C2-1CAA-25B166E49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FA8F1EC-766A-8A23-9E77-D86235E48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29DB761-0898-191A-8689-E6C153D91D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6FB1287-3FA1-53C9-156F-858B8E4DF1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295598B-599D-E544-F714-759433A891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2BF887C-6FE5-3D20-BA4B-FCD703BE6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85F20-A1C3-4A45-8668-3379F1D706E8}" type="datetimeFigureOut">
              <a:rPr lang="nl-NL" smtClean="0"/>
              <a:t>4-12-2025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4E780E9-CFE9-CE5A-3848-3A49DF31C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F6689BC-10AB-BCC8-90E1-9B05D3CA8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F9E8-697A-4F61-9205-1CE538657D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7359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DB7F9E-B502-65D1-7CE5-95791970B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C07A9D8-E6EB-3E4F-AAF1-2086E9C4A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85F20-A1C3-4A45-8668-3379F1D706E8}" type="datetimeFigureOut">
              <a:rPr lang="nl-NL" smtClean="0"/>
              <a:t>4-12-2025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E279AD0-7D86-EC82-CE2E-E63CAAFFA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2B067FD-FC33-9D49-8788-4194E41DF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F9E8-697A-4F61-9205-1CE538657D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9256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C24ACE7-353E-E757-342F-76E36E7AA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85F20-A1C3-4A45-8668-3379F1D706E8}" type="datetimeFigureOut">
              <a:rPr lang="nl-NL" smtClean="0"/>
              <a:t>4-12-2025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D1ADA71-48D1-F8A0-32C0-62BEB1AA8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8AE8DAE-12B4-153B-08E1-E7F15A291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F9E8-697A-4F61-9205-1CE538657D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7764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8CACAA-27FA-5F47-6B2D-2C8E441C7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DE62534-EB7C-5AFD-56B6-A1997B64A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3EB2C1A-A406-0250-0B65-FBADFC672E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93442DA-4F4D-576F-A713-8C7587DFC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85F20-A1C3-4A45-8668-3379F1D706E8}" type="datetimeFigureOut">
              <a:rPr lang="nl-NL" smtClean="0"/>
              <a:t>4-12-2025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A8B1A95-497C-AEC0-B79C-4FF4C501B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7A92255-0324-CB8F-A3F4-B8B118508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F9E8-697A-4F61-9205-1CE538657D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6472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13E22D-4CF9-7F92-FC77-1C53C31FB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2AE273C-3A1F-B995-CADF-0C6D56C528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E843799-E1E0-4452-5B97-1E032AD6E4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4A2CDAB-806A-8721-3C3D-271A5BEF2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85F20-A1C3-4A45-8668-3379F1D706E8}" type="datetimeFigureOut">
              <a:rPr lang="nl-NL" smtClean="0"/>
              <a:t>4-12-2025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E674EEB-3B61-83DF-36D4-33A531855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61452CE-58BD-2CEA-6CF0-693F054E7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EF9E8-697A-4F61-9205-1CE538657D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1847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A8B5521-EA9B-177D-9DEA-E3FA2B6D8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E9786BA-9CA8-A376-4663-96EF7F027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9A6243A-FB65-F255-96D4-D4AACFFB92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085F20-A1C3-4A45-8668-3379F1D706E8}" type="datetimeFigureOut">
              <a:rPr lang="nl-NL" smtClean="0"/>
              <a:t>4-12-2025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ED0FBF-1D2B-D35C-F7AE-B109CAECD2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E289D0C-9848-9B1B-6911-039B30E645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7EF9E8-697A-4F61-9205-1CE538657D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1137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tekening, Kinderkunst, schets, clipart&#10;&#10;Door AI gegenereerde inhoud is mogelijk onjuist.">
            <a:extLst>
              <a:ext uri="{FF2B5EF4-FFF2-40B4-BE49-F238E27FC236}">
                <a16:creationId xmlns:a16="http://schemas.microsoft.com/office/drawing/2014/main" id="{5FCCF72B-9E09-28F5-1834-2C61276FC8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949809" cy="6858000"/>
          </a:xfr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8CBB43F-3D85-5CAA-A735-E7F0A496EA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39" y="0"/>
            <a:ext cx="5973961" cy="6858000"/>
          </a:xfrm>
          <a:prstGeom prst="rect">
            <a:avLst/>
          </a:prstGeom>
        </p:spPr>
      </p:pic>
      <p:pic>
        <p:nvPicPr>
          <p:cNvPr id="9" name="Tijdelijke aanduiding voor inhoud 4">
            <a:extLst>
              <a:ext uri="{FF2B5EF4-FFF2-40B4-BE49-F238E27FC236}">
                <a16:creationId xmlns:a16="http://schemas.microsoft.com/office/drawing/2014/main" id="{A3F3B75F-2114-1D64-EC34-EA617C591A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406" y="206627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803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78DED8-CC0A-98B1-FEF0-15835ECCA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Overbrug de kloof tussen </a:t>
            </a:r>
            <a:br>
              <a:rPr lang="nl-NL" dirty="0"/>
            </a:br>
            <a:r>
              <a:rPr lang="nl-NL" dirty="0"/>
              <a:t>de systeemwereld en de leefwereld</a:t>
            </a:r>
          </a:p>
        </p:txBody>
      </p:sp>
      <p:pic>
        <p:nvPicPr>
          <p:cNvPr id="4" name="Afbeelding 3" descr="Afbeelding met bliksem, hemel, onweer, Donder&#10;&#10;Door AI gegenereerde inhoud is mogelijk onjuist.">
            <a:extLst>
              <a:ext uri="{FF2B5EF4-FFF2-40B4-BE49-F238E27FC236}">
                <a16:creationId xmlns:a16="http://schemas.microsoft.com/office/drawing/2014/main" id="{6F56D1B7-873E-EA74-6721-1D7EE797C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0" t="5323" r="46821" b="-1"/>
          <a:stretch>
            <a:fillRect/>
          </a:stretch>
        </p:blipFill>
        <p:spPr>
          <a:xfrm>
            <a:off x="838200" y="2311025"/>
            <a:ext cx="2291023" cy="4181850"/>
          </a:xfrm>
          <a:prstGeom prst="rect">
            <a:avLst/>
          </a:prstGeom>
        </p:spPr>
      </p:pic>
      <p:pic>
        <p:nvPicPr>
          <p:cNvPr id="6" name="Afbeelding 5" descr="Afbeelding met buitenshuis, hemel, wolk, gras&#10;&#10;Door AI gegenereerde inhoud is mogelijk onjuist.">
            <a:extLst>
              <a:ext uri="{FF2B5EF4-FFF2-40B4-BE49-F238E27FC236}">
                <a16:creationId xmlns:a16="http://schemas.microsoft.com/office/drawing/2014/main" id="{813418BB-CD0E-1F6C-EC82-611D24C57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48" t="18571" r="25361" b="10075"/>
          <a:stretch>
            <a:fillRect/>
          </a:stretch>
        </p:blipFill>
        <p:spPr>
          <a:xfrm>
            <a:off x="9062777" y="2311025"/>
            <a:ext cx="2291023" cy="4181850"/>
          </a:xfrm>
          <a:prstGeom prst="rect">
            <a:avLst/>
          </a:prstGeom>
        </p:spPr>
      </p:pic>
      <p:pic>
        <p:nvPicPr>
          <p:cNvPr id="17" name="Afbeelding 16" descr="Afbeelding met buitenshuis, hemel, water, gras&#10;&#10;Door AI gegenereerde inhoud is mogelijk onjuist.">
            <a:extLst>
              <a:ext uri="{FF2B5EF4-FFF2-40B4-BE49-F238E27FC236}">
                <a16:creationId xmlns:a16="http://schemas.microsoft.com/office/drawing/2014/main" id="{017CC304-B7DD-838D-024C-02944B7ACB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521" y="1775343"/>
            <a:ext cx="5747657" cy="3218688"/>
          </a:xfrm>
          <a:prstGeom prst="rect">
            <a:avLst/>
          </a:prstGeom>
        </p:spPr>
      </p:pic>
      <p:pic>
        <p:nvPicPr>
          <p:cNvPr id="18" name="Tijdelijke aanduiding voor inhoud 4">
            <a:extLst>
              <a:ext uri="{FF2B5EF4-FFF2-40B4-BE49-F238E27FC236}">
                <a16:creationId xmlns:a16="http://schemas.microsoft.com/office/drawing/2014/main" id="{C6C49C40-3C9E-F962-174C-DAFFE204E4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478" y="5078686"/>
            <a:ext cx="1551044" cy="155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160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53FE7C-2088-BBFC-F839-45A4BCB61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6E7E7DEC-031D-6745-83FF-A2FDCD3A90FC}"/>
              </a:ext>
            </a:extLst>
          </p:cNvPr>
          <p:cNvGraphicFramePr>
            <a:graphicFrameLocks noGrp="1"/>
          </p:cNvGraphicFramePr>
          <p:nvPr/>
        </p:nvGraphicFramePr>
        <p:xfrm>
          <a:off x="181221" y="795046"/>
          <a:ext cx="11908326" cy="59371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4721">
                  <a:extLst>
                    <a:ext uri="{9D8B030D-6E8A-4147-A177-3AD203B41FA5}">
                      <a16:colId xmlns:a16="http://schemas.microsoft.com/office/drawing/2014/main" val="2422079325"/>
                    </a:ext>
                  </a:extLst>
                </a:gridCol>
                <a:gridCol w="1984721">
                  <a:extLst>
                    <a:ext uri="{9D8B030D-6E8A-4147-A177-3AD203B41FA5}">
                      <a16:colId xmlns:a16="http://schemas.microsoft.com/office/drawing/2014/main" val="1252951942"/>
                    </a:ext>
                  </a:extLst>
                </a:gridCol>
                <a:gridCol w="1984721">
                  <a:extLst>
                    <a:ext uri="{9D8B030D-6E8A-4147-A177-3AD203B41FA5}">
                      <a16:colId xmlns:a16="http://schemas.microsoft.com/office/drawing/2014/main" val="42193057"/>
                    </a:ext>
                  </a:extLst>
                </a:gridCol>
                <a:gridCol w="1984721">
                  <a:extLst>
                    <a:ext uri="{9D8B030D-6E8A-4147-A177-3AD203B41FA5}">
                      <a16:colId xmlns:a16="http://schemas.microsoft.com/office/drawing/2014/main" val="2276609038"/>
                    </a:ext>
                  </a:extLst>
                </a:gridCol>
                <a:gridCol w="1984721">
                  <a:extLst>
                    <a:ext uri="{9D8B030D-6E8A-4147-A177-3AD203B41FA5}">
                      <a16:colId xmlns:a16="http://schemas.microsoft.com/office/drawing/2014/main" val="2324419061"/>
                    </a:ext>
                  </a:extLst>
                </a:gridCol>
                <a:gridCol w="1984721">
                  <a:extLst>
                    <a:ext uri="{9D8B030D-6E8A-4147-A177-3AD203B41FA5}">
                      <a16:colId xmlns:a16="http://schemas.microsoft.com/office/drawing/2014/main" val="2983890257"/>
                    </a:ext>
                  </a:extLst>
                </a:gridCol>
              </a:tblGrid>
              <a:tr h="608403">
                <a:tc>
                  <a:txBody>
                    <a:bodyPr/>
                    <a:lstStyle/>
                    <a:p>
                      <a:pPr algn="ctr"/>
                      <a:r>
                        <a:rPr lang="nl-NL" sz="1800" dirty="0"/>
                        <a:t>JUNI – SEPT ‘25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dirty="0"/>
                        <a:t>OKT ‘25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dirty="0"/>
                        <a:t>DEC ‘25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dirty="0"/>
                        <a:t>MRT ‘26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dirty="0"/>
                        <a:t>OKT ‘26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dirty="0"/>
                        <a:t>2027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6168130"/>
                  </a:ext>
                </a:extLst>
              </a:tr>
              <a:tr h="5328787">
                <a:tc>
                  <a:txBody>
                    <a:bodyPr/>
                    <a:lstStyle/>
                    <a:p>
                      <a:pPr algn="ctr"/>
                      <a:r>
                        <a:rPr lang="nl-NL" sz="1400" b="1" i="0" dirty="0">
                          <a:latin typeface="Azo Sans" panose="02000000000000000000" pitchFamily="2" charset="77"/>
                        </a:rPr>
                        <a:t>OPHALEN VAN </a:t>
                      </a:r>
                    </a:p>
                    <a:p>
                      <a:pPr algn="ctr"/>
                      <a:r>
                        <a:rPr lang="nl-NL" sz="1400" b="1" i="0" dirty="0">
                          <a:latin typeface="Azo Sans" panose="02000000000000000000" pitchFamily="2" charset="77"/>
                        </a:rPr>
                        <a:t>VERHALEN UIT 4 LANDSDELEN..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b="1" i="0" dirty="0">
                          <a:latin typeface="Azo Sans" panose="02000000000000000000" pitchFamily="2" charset="77"/>
                        </a:rPr>
                        <a:t>.. VERTALEN NAAR 4 BOODSCHAPPEN</a:t>
                      </a:r>
                    </a:p>
                    <a:p>
                      <a:pPr algn="ctr"/>
                      <a:r>
                        <a:rPr lang="nl-NL" sz="1400" b="1" i="0" dirty="0">
                          <a:latin typeface="Azo Sans" panose="02000000000000000000" pitchFamily="2" charset="77"/>
                        </a:rPr>
                        <a:t>UIT DE LANDSDELEN BIJ DDW ..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b="1" i="0" dirty="0">
                          <a:latin typeface="Azo Sans" panose="02000000000000000000" pitchFamily="2" charset="77"/>
                        </a:rPr>
                        <a:t>.. CONSOLIDEREN TOT EEN </a:t>
                      </a:r>
                    </a:p>
                    <a:p>
                      <a:pPr algn="ctr"/>
                      <a:r>
                        <a:rPr lang="nl-NL" sz="1400" b="1" i="0" dirty="0">
                          <a:latin typeface="Azo Sans" panose="02000000000000000000" pitchFamily="2" charset="77"/>
                        </a:rPr>
                        <a:t>ZIENSWIJZE</a:t>
                      </a:r>
                    </a:p>
                    <a:p>
                      <a:pPr algn="ctr"/>
                      <a:r>
                        <a:rPr lang="nl-NL" sz="1400" b="1" i="0" dirty="0">
                          <a:latin typeface="Azo Sans" panose="02000000000000000000" pitchFamily="2" charset="77"/>
                        </a:rPr>
                        <a:t>OP NOTA RUIMTE ..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b="1" i="0" dirty="0">
                          <a:latin typeface="Azo Sans" panose="02000000000000000000" pitchFamily="2" charset="77"/>
                        </a:rPr>
                        <a:t>.. VERTALEN NAAR 350 TOEKOMST PROJECTEN </a:t>
                      </a:r>
                    </a:p>
                    <a:p>
                      <a:pPr algn="ctr"/>
                      <a:r>
                        <a:rPr lang="nl-NL" sz="1400" b="1" i="0" dirty="0">
                          <a:latin typeface="Azo Sans" panose="02000000000000000000" pitchFamily="2" charset="77"/>
                        </a:rPr>
                        <a:t>(1 per gemeente)</a:t>
                      </a:r>
                    </a:p>
                    <a:p>
                      <a:pPr algn="ctr"/>
                      <a:r>
                        <a:rPr lang="nl-NL" sz="1400" b="1" i="0" dirty="0">
                          <a:latin typeface="Azo Sans" panose="02000000000000000000" pitchFamily="2" charset="77"/>
                        </a:rPr>
                        <a:t>GEMEENTE</a:t>
                      </a:r>
                    </a:p>
                    <a:p>
                      <a:pPr algn="ctr"/>
                      <a:r>
                        <a:rPr lang="nl-NL" sz="1400" b="1" i="0" dirty="0">
                          <a:latin typeface="Azo Sans" panose="02000000000000000000" pitchFamily="2" charset="77"/>
                        </a:rPr>
                        <a:t>VERKIEZINGEN ..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b="1" i="0" dirty="0">
                          <a:latin typeface="Azo Sans" panose="02000000000000000000" pitchFamily="2" charset="77"/>
                        </a:rPr>
                        <a:t>PRESENTEREN </a:t>
                      </a:r>
                    </a:p>
                    <a:p>
                      <a:pPr algn="ctr"/>
                      <a:r>
                        <a:rPr lang="nl-NL" sz="1400" b="1" i="0" dirty="0">
                          <a:latin typeface="Azo Sans" panose="02000000000000000000" pitchFamily="2" charset="77"/>
                        </a:rPr>
                        <a:t>VAN 350 TOEKOMST PRAKTIJKEN BIJ DDW 2026</a:t>
                      </a:r>
                    </a:p>
                    <a:p>
                      <a:pPr algn="ctr"/>
                      <a:endParaRPr lang="nl-NL" sz="1400" b="1" i="0" dirty="0">
                        <a:latin typeface="Azo Sans" panose="02000000000000000000" pitchFamily="2" charset="77"/>
                      </a:endParaRPr>
                    </a:p>
                    <a:p>
                      <a:pPr algn="ctr"/>
                      <a:endParaRPr lang="nl-NL" sz="1400" b="1" i="0" dirty="0">
                        <a:latin typeface="Azo Sans" panose="02000000000000000000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b="1" i="0" dirty="0">
                          <a:latin typeface="Azo Sans" panose="02000000000000000000" pitchFamily="2" charset="77"/>
                        </a:rPr>
                        <a:t>NL VERBEELD(t)</a:t>
                      </a:r>
                    </a:p>
                    <a:p>
                      <a:pPr algn="ctr"/>
                      <a:r>
                        <a:rPr lang="nl-NL" sz="1400" b="1" i="0" dirty="0">
                          <a:latin typeface="Azo Sans" panose="02000000000000000000" pitchFamily="2" charset="77"/>
                        </a:rPr>
                        <a:t>MANIFESTATIE</a:t>
                      </a:r>
                    </a:p>
                    <a:p>
                      <a:pPr algn="ctr"/>
                      <a:endParaRPr lang="nl-NL" sz="1400" b="1" i="0" dirty="0">
                        <a:latin typeface="Azo Sans" panose="02000000000000000000" pitchFamily="2" charset="77"/>
                      </a:endParaRPr>
                    </a:p>
                    <a:p>
                      <a:pPr algn="ctr"/>
                      <a:r>
                        <a:rPr lang="nl-NL" sz="1400" b="1" i="0" dirty="0">
                          <a:latin typeface="Azo Sans" panose="02000000000000000000" pitchFamily="2" charset="77"/>
                        </a:rPr>
                        <a:t>TOEKOMST PRAKTIJKEN BASIS VOOR NL VERBEELDT MANIFESTATIE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3569044"/>
                  </a:ext>
                </a:extLst>
              </a:tr>
            </a:tbl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9C53D828-EEC2-AD53-DCED-DE88A248A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33"/>
            <a:ext cx="10515600" cy="945476"/>
          </a:xfrm>
        </p:spPr>
        <p:txBody>
          <a:bodyPr>
            <a:normAutofit/>
          </a:bodyPr>
          <a:lstStyle/>
          <a:p>
            <a:pPr algn="ctr"/>
            <a:r>
              <a:rPr lang="nl-NL" sz="3600" b="1" dirty="0">
                <a:solidFill>
                  <a:schemeClr val="bg1"/>
                </a:solidFill>
                <a:latin typeface="Trebuchet MS" panose="020B0703020202090204" pitchFamily="34" charset="0"/>
              </a:rPr>
              <a:t>WIJ MAKEN NEDERLAND STAP VOOR STAP</a:t>
            </a:r>
          </a:p>
        </p:txBody>
      </p:sp>
      <p:sp>
        <p:nvSpPr>
          <p:cNvPr id="6" name="Driehoek 5">
            <a:extLst>
              <a:ext uri="{FF2B5EF4-FFF2-40B4-BE49-F238E27FC236}">
                <a16:creationId xmlns:a16="http://schemas.microsoft.com/office/drawing/2014/main" id="{9C38C0CF-A22B-6668-7181-904B7C6CE392}"/>
              </a:ext>
            </a:extLst>
          </p:cNvPr>
          <p:cNvSpPr/>
          <p:nvPr/>
        </p:nvSpPr>
        <p:spPr>
          <a:xfrm rot="5400000">
            <a:off x="3758582" y="-1385752"/>
            <a:ext cx="4649436" cy="11586539"/>
          </a:xfrm>
          <a:prstGeom prst="triangle">
            <a:avLst>
              <a:gd name="adj" fmla="val 52298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8-puntige ster 12">
            <a:extLst>
              <a:ext uri="{FF2B5EF4-FFF2-40B4-BE49-F238E27FC236}">
                <a16:creationId xmlns:a16="http://schemas.microsoft.com/office/drawing/2014/main" id="{C6BC61BD-1C08-857F-3EA6-3032CCAAE7D7}"/>
              </a:ext>
            </a:extLst>
          </p:cNvPr>
          <p:cNvSpPr/>
          <p:nvPr/>
        </p:nvSpPr>
        <p:spPr>
          <a:xfrm>
            <a:off x="668283" y="4302543"/>
            <a:ext cx="347730" cy="412124"/>
          </a:xfrm>
          <a:prstGeom prst="star8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25" name="8-puntige ster 24">
            <a:extLst>
              <a:ext uri="{FF2B5EF4-FFF2-40B4-BE49-F238E27FC236}">
                <a16:creationId xmlns:a16="http://schemas.microsoft.com/office/drawing/2014/main" id="{30D78B88-720D-CB1F-54F1-854B7342814A}"/>
              </a:ext>
            </a:extLst>
          </p:cNvPr>
          <p:cNvSpPr>
            <a:spLocks/>
          </p:cNvSpPr>
          <p:nvPr/>
        </p:nvSpPr>
        <p:spPr>
          <a:xfrm>
            <a:off x="2909185" y="3375292"/>
            <a:ext cx="864000" cy="795348"/>
          </a:xfrm>
          <a:prstGeom prst="star8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 err="1">
                <a:solidFill>
                  <a:schemeClr val="bg1"/>
                </a:solidFill>
              </a:rPr>
              <a:t>Z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26" name="8-puntige ster 25">
            <a:extLst>
              <a:ext uri="{FF2B5EF4-FFF2-40B4-BE49-F238E27FC236}">
                <a16:creationId xmlns:a16="http://schemas.microsoft.com/office/drawing/2014/main" id="{BCCBA233-FB1B-1831-3F09-8496273095F5}"/>
              </a:ext>
            </a:extLst>
          </p:cNvPr>
          <p:cNvSpPr>
            <a:spLocks/>
          </p:cNvSpPr>
          <p:nvPr/>
        </p:nvSpPr>
        <p:spPr>
          <a:xfrm>
            <a:off x="2903393" y="4212025"/>
            <a:ext cx="864000" cy="795348"/>
          </a:xfrm>
          <a:prstGeom prst="star8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/>
                </a:solidFill>
              </a:rPr>
              <a:t>W</a:t>
            </a:r>
          </a:p>
        </p:txBody>
      </p:sp>
      <p:sp>
        <p:nvSpPr>
          <p:cNvPr id="27" name="8-puntige ster 26">
            <a:extLst>
              <a:ext uri="{FF2B5EF4-FFF2-40B4-BE49-F238E27FC236}">
                <a16:creationId xmlns:a16="http://schemas.microsoft.com/office/drawing/2014/main" id="{EB9569F5-5683-BDEB-5FF3-1D41C5268831}"/>
              </a:ext>
            </a:extLst>
          </p:cNvPr>
          <p:cNvSpPr>
            <a:spLocks/>
          </p:cNvSpPr>
          <p:nvPr/>
        </p:nvSpPr>
        <p:spPr>
          <a:xfrm>
            <a:off x="2902884" y="5090240"/>
            <a:ext cx="864000" cy="795348"/>
          </a:xfrm>
          <a:prstGeom prst="star8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12" name="8-puntige ster 11">
            <a:extLst>
              <a:ext uri="{FF2B5EF4-FFF2-40B4-BE49-F238E27FC236}">
                <a16:creationId xmlns:a16="http://schemas.microsoft.com/office/drawing/2014/main" id="{FB56659B-9F31-8C88-F450-A462DFD178EC}"/>
              </a:ext>
            </a:extLst>
          </p:cNvPr>
          <p:cNvSpPr/>
          <p:nvPr/>
        </p:nvSpPr>
        <p:spPr>
          <a:xfrm>
            <a:off x="757797" y="2789826"/>
            <a:ext cx="347730" cy="412124"/>
          </a:xfrm>
          <a:prstGeom prst="star8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4" name="8-puntige ster 3">
            <a:extLst>
              <a:ext uri="{FF2B5EF4-FFF2-40B4-BE49-F238E27FC236}">
                <a16:creationId xmlns:a16="http://schemas.microsoft.com/office/drawing/2014/main" id="{795D274F-243A-374B-49F4-85E0DF416F05}"/>
              </a:ext>
            </a:extLst>
          </p:cNvPr>
          <p:cNvSpPr>
            <a:spLocks/>
          </p:cNvSpPr>
          <p:nvPr/>
        </p:nvSpPr>
        <p:spPr>
          <a:xfrm>
            <a:off x="2911685" y="2538345"/>
            <a:ext cx="864000" cy="795348"/>
          </a:xfrm>
          <a:prstGeom prst="star8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5" name="8-puntige ster 4">
            <a:extLst>
              <a:ext uri="{FF2B5EF4-FFF2-40B4-BE49-F238E27FC236}">
                <a16:creationId xmlns:a16="http://schemas.microsoft.com/office/drawing/2014/main" id="{56F652F3-CD2D-FEB5-BA7D-4DC2DEC4F293}"/>
              </a:ext>
            </a:extLst>
          </p:cNvPr>
          <p:cNvSpPr>
            <a:spLocks noChangeAspect="1"/>
          </p:cNvSpPr>
          <p:nvPr/>
        </p:nvSpPr>
        <p:spPr>
          <a:xfrm>
            <a:off x="1092571" y="3309222"/>
            <a:ext cx="1173219" cy="1080000"/>
          </a:xfrm>
          <a:prstGeom prst="star8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 err="1">
                <a:solidFill>
                  <a:schemeClr val="bg1"/>
                </a:solidFill>
              </a:rPr>
              <a:t>Z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30" name="8-puntige ster 29">
            <a:extLst>
              <a:ext uri="{FF2B5EF4-FFF2-40B4-BE49-F238E27FC236}">
                <a16:creationId xmlns:a16="http://schemas.microsoft.com/office/drawing/2014/main" id="{E84C6B32-9D19-5B79-B63E-16BA2E66FBDB}"/>
              </a:ext>
            </a:extLst>
          </p:cNvPr>
          <p:cNvSpPr>
            <a:spLocks noChangeAspect="1"/>
          </p:cNvSpPr>
          <p:nvPr/>
        </p:nvSpPr>
        <p:spPr>
          <a:xfrm>
            <a:off x="158857" y="4225291"/>
            <a:ext cx="1173219" cy="1080000"/>
          </a:xfrm>
          <a:prstGeom prst="star8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/>
                </a:solidFill>
              </a:rPr>
              <a:t>W</a:t>
            </a:r>
          </a:p>
        </p:txBody>
      </p:sp>
      <p:sp>
        <p:nvSpPr>
          <p:cNvPr id="31" name="8-puntige ster 30">
            <a:extLst>
              <a:ext uri="{FF2B5EF4-FFF2-40B4-BE49-F238E27FC236}">
                <a16:creationId xmlns:a16="http://schemas.microsoft.com/office/drawing/2014/main" id="{0383C90B-4ADA-EB4A-DA6B-8BA46B8EAA37}"/>
              </a:ext>
            </a:extLst>
          </p:cNvPr>
          <p:cNvSpPr>
            <a:spLocks noChangeAspect="1"/>
          </p:cNvSpPr>
          <p:nvPr/>
        </p:nvSpPr>
        <p:spPr>
          <a:xfrm>
            <a:off x="1371254" y="5105230"/>
            <a:ext cx="1173219" cy="1080000"/>
          </a:xfrm>
          <a:prstGeom prst="star8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32" name="8-puntige ster 31">
            <a:extLst>
              <a:ext uri="{FF2B5EF4-FFF2-40B4-BE49-F238E27FC236}">
                <a16:creationId xmlns:a16="http://schemas.microsoft.com/office/drawing/2014/main" id="{73A13125-0E46-1619-389B-6DD71E41D912}"/>
              </a:ext>
            </a:extLst>
          </p:cNvPr>
          <p:cNvSpPr>
            <a:spLocks noChangeAspect="1"/>
          </p:cNvSpPr>
          <p:nvPr/>
        </p:nvSpPr>
        <p:spPr>
          <a:xfrm>
            <a:off x="368323" y="2291297"/>
            <a:ext cx="1173219" cy="1080000"/>
          </a:xfrm>
          <a:prstGeom prst="star8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14" name="8-puntige ster 13">
            <a:extLst>
              <a:ext uri="{FF2B5EF4-FFF2-40B4-BE49-F238E27FC236}">
                <a16:creationId xmlns:a16="http://schemas.microsoft.com/office/drawing/2014/main" id="{95BEF9DB-6591-5AB1-8C51-27C48726263B}"/>
              </a:ext>
            </a:extLst>
          </p:cNvPr>
          <p:cNvSpPr/>
          <p:nvPr/>
        </p:nvSpPr>
        <p:spPr>
          <a:xfrm>
            <a:off x="290031" y="4337781"/>
            <a:ext cx="347730" cy="412124"/>
          </a:xfrm>
          <a:prstGeom prst="star8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8-puntige ster 14">
            <a:extLst>
              <a:ext uri="{FF2B5EF4-FFF2-40B4-BE49-F238E27FC236}">
                <a16:creationId xmlns:a16="http://schemas.microsoft.com/office/drawing/2014/main" id="{D66BB325-784A-1817-B19D-4743E0481C13}"/>
              </a:ext>
            </a:extLst>
          </p:cNvPr>
          <p:cNvSpPr/>
          <p:nvPr/>
        </p:nvSpPr>
        <p:spPr>
          <a:xfrm>
            <a:off x="446038" y="4914034"/>
            <a:ext cx="347730" cy="412124"/>
          </a:xfrm>
          <a:prstGeom prst="star8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8-puntige ster 16">
            <a:extLst>
              <a:ext uri="{FF2B5EF4-FFF2-40B4-BE49-F238E27FC236}">
                <a16:creationId xmlns:a16="http://schemas.microsoft.com/office/drawing/2014/main" id="{C44AB787-6AD4-B2E6-E135-B2C77CD270AB}"/>
              </a:ext>
            </a:extLst>
          </p:cNvPr>
          <p:cNvSpPr/>
          <p:nvPr/>
        </p:nvSpPr>
        <p:spPr>
          <a:xfrm>
            <a:off x="1794829" y="4993793"/>
            <a:ext cx="347730" cy="412124"/>
          </a:xfrm>
          <a:prstGeom prst="star8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" name="8-puntige ster 22">
            <a:extLst>
              <a:ext uri="{FF2B5EF4-FFF2-40B4-BE49-F238E27FC236}">
                <a16:creationId xmlns:a16="http://schemas.microsoft.com/office/drawing/2014/main" id="{8961841A-2FA3-8CDF-F698-C6263272A459}"/>
              </a:ext>
            </a:extLst>
          </p:cNvPr>
          <p:cNvSpPr/>
          <p:nvPr/>
        </p:nvSpPr>
        <p:spPr>
          <a:xfrm>
            <a:off x="1401101" y="5604437"/>
            <a:ext cx="347730" cy="412124"/>
          </a:xfrm>
          <a:prstGeom prst="star8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" name="8-puntige ster 15">
            <a:extLst>
              <a:ext uri="{FF2B5EF4-FFF2-40B4-BE49-F238E27FC236}">
                <a16:creationId xmlns:a16="http://schemas.microsoft.com/office/drawing/2014/main" id="{D62A1153-E041-E3D0-EAEB-BF41850EFD7D}"/>
              </a:ext>
            </a:extLst>
          </p:cNvPr>
          <p:cNvSpPr/>
          <p:nvPr/>
        </p:nvSpPr>
        <p:spPr>
          <a:xfrm>
            <a:off x="911060" y="4294547"/>
            <a:ext cx="347730" cy="412124"/>
          </a:xfrm>
          <a:prstGeom prst="star8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8-puntige ster 21">
            <a:extLst>
              <a:ext uri="{FF2B5EF4-FFF2-40B4-BE49-F238E27FC236}">
                <a16:creationId xmlns:a16="http://schemas.microsoft.com/office/drawing/2014/main" id="{F75375B1-992E-5456-FC9E-13FB07990F63}"/>
              </a:ext>
            </a:extLst>
          </p:cNvPr>
          <p:cNvSpPr/>
          <p:nvPr/>
        </p:nvSpPr>
        <p:spPr>
          <a:xfrm>
            <a:off x="2140958" y="5439168"/>
            <a:ext cx="347730" cy="412124"/>
          </a:xfrm>
          <a:prstGeom prst="star8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7" name="8-puntige ster 36">
            <a:extLst>
              <a:ext uri="{FF2B5EF4-FFF2-40B4-BE49-F238E27FC236}">
                <a16:creationId xmlns:a16="http://schemas.microsoft.com/office/drawing/2014/main" id="{8B5C7FC0-3675-DFFF-5E22-0606A3665EAA}"/>
              </a:ext>
            </a:extLst>
          </p:cNvPr>
          <p:cNvSpPr/>
          <p:nvPr/>
        </p:nvSpPr>
        <p:spPr>
          <a:xfrm>
            <a:off x="1587466" y="3288873"/>
            <a:ext cx="347730" cy="412124"/>
          </a:xfrm>
          <a:prstGeom prst="star8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8" name="8-puntige ster 37">
            <a:extLst>
              <a:ext uri="{FF2B5EF4-FFF2-40B4-BE49-F238E27FC236}">
                <a16:creationId xmlns:a16="http://schemas.microsoft.com/office/drawing/2014/main" id="{02CEAEBD-80C4-6B44-73F4-521B569325DB}"/>
              </a:ext>
            </a:extLst>
          </p:cNvPr>
          <p:cNvSpPr/>
          <p:nvPr/>
        </p:nvSpPr>
        <p:spPr>
          <a:xfrm>
            <a:off x="1193738" y="3899517"/>
            <a:ext cx="347730" cy="412124"/>
          </a:xfrm>
          <a:prstGeom prst="star8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9" name="8-puntige ster 38">
            <a:extLst>
              <a:ext uri="{FF2B5EF4-FFF2-40B4-BE49-F238E27FC236}">
                <a16:creationId xmlns:a16="http://schemas.microsoft.com/office/drawing/2014/main" id="{BA8EF458-D62E-5A58-298F-F8F09D923DBB}"/>
              </a:ext>
            </a:extLst>
          </p:cNvPr>
          <p:cNvSpPr/>
          <p:nvPr/>
        </p:nvSpPr>
        <p:spPr>
          <a:xfrm>
            <a:off x="1933595" y="3734248"/>
            <a:ext cx="347730" cy="412124"/>
          </a:xfrm>
          <a:prstGeom prst="star8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0" name="8-puntige ster 39">
            <a:extLst>
              <a:ext uri="{FF2B5EF4-FFF2-40B4-BE49-F238E27FC236}">
                <a16:creationId xmlns:a16="http://schemas.microsoft.com/office/drawing/2014/main" id="{E0EA9912-C0A8-732A-17F5-F744C71043F4}"/>
              </a:ext>
            </a:extLst>
          </p:cNvPr>
          <p:cNvSpPr/>
          <p:nvPr/>
        </p:nvSpPr>
        <p:spPr>
          <a:xfrm>
            <a:off x="810266" y="2229153"/>
            <a:ext cx="347730" cy="412124"/>
          </a:xfrm>
          <a:prstGeom prst="star8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1" name="8-puntige ster 40">
            <a:extLst>
              <a:ext uri="{FF2B5EF4-FFF2-40B4-BE49-F238E27FC236}">
                <a16:creationId xmlns:a16="http://schemas.microsoft.com/office/drawing/2014/main" id="{3E1308B9-4465-A472-865C-A37F3A114695}"/>
              </a:ext>
            </a:extLst>
          </p:cNvPr>
          <p:cNvSpPr/>
          <p:nvPr/>
        </p:nvSpPr>
        <p:spPr>
          <a:xfrm>
            <a:off x="416538" y="2839797"/>
            <a:ext cx="347730" cy="412124"/>
          </a:xfrm>
          <a:prstGeom prst="star8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2" name="8-puntige ster 41">
            <a:extLst>
              <a:ext uri="{FF2B5EF4-FFF2-40B4-BE49-F238E27FC236}">
                <a16:creationId xmlns:a16="http://schemas.microsoft.com/office/drawing/2014/main" id="{7A88A091-25AA-EC19-D002-B28C1BFAF63C}"/>
              </a:ext>
            </a:extLst>
          </p:cNvPr>
          <p:cNvSpPr/>
          <p:nvPr/>
        </p:nvSpPr>
        <p:spPr>
          <a:xfrm>
            <a:off x="1156395" y="2674528"/>
            <a:ext cx="347730" cy="412124"/>
          </a:xfrm>
          <a:prstGeom prst="star8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5" name="8-puntige ster 44">
            <a:extLst>
              <a:ext uri="{FF2B5EF4-FFF2-40B4-BE49-F238E27FC236}">
                <a16:creationId xmlns:a16="http://schemas.microsoft.com/office/drawing/2014/main" id="{9D140402-83E3-70DB-174D-C07022456B5A}"/>
              </a:ext>
            </a:extLst>
          </p:cNvPr>
          <p:cNvSpPr>
            <a:spLocks noChangeAspect="1"/>
          </p:cNvSpPr>
          <p:nvPr/>
        </p:nvSpPr>
        <p:spPr>
          <a:xfrm>
            <a:off x="2862007" y="6008182"/>
            <a:ext cx="977684" cy="900000"/>
          </a:xfrm>
          <a:prstGeom prst="star8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>
                <a:solidFill>
                  <a:schemeClr val="bg1"/>
                </a:solidFill>
              </a:rPr>
              <a:t>NL</a:t>
            </a:r>
          </a:p>
          <a:p>
            <a:pPr algn="ctr"/>
            <a:r>
              <a:rPr lang="nl-NL" sz="1400" b="1" dirty="0">
                <a:solidFill>
                  <a:schemeClr val="bg1"/>
                </a:solidFill>
              </a:rPr>
              <a:t>verbeeld(t)</a:t>
            </a:r>
          </a:p>
        </p:txBody>
      </p:sp>
      <p:sp>
        <p:nvSpPr>
          <p:cNvPr id="47" name="8-puntige ster 46">
            <a:extLst>
              <a:ext uri="{FF2B5EF4-FFF2-40B4-BE49-F238E27FC236}">
                <a16:creationId xmlns:a16="http://schemas.microsoft.com/office/drawing/2014/main" id="{98E78654-64F3-7269-F6CD-2DF6C4BAF288}"/>
              </a:ext>
            </a:extLst>
          </p:cNvPr>
          <p:cNvSpPr>
            <a:spLocks noChangeAspect="1"/>
          </p:cNvSpPr>
          <p:nvPr/>
        </p:nvSpPr>
        <p:spPr>
          <a:xfrm>
            <a:off x="4230136" y="3395251"/>
            <a:ext cx="1759824" cy="1620000"/>
          </a:xfrm>
          <a:prstGeom prst="star8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>
                <a:solidFill>
                  <a:schemeClr val="bg1"/>
                </a:solidFill>
              </a:rPr>
              <a:t>Wij Maken NL</a:t>
            </a:r>
          </a:p>
          <a:p>
            <a:pPr algn="ctr"/>
            <a:r>
              <a:rPr lang="nl-NL" sz="1600" b="1" dirty="0">
                <a:solidFill>
                  <a:schemeClr val="bg1"/>
                </a:solidFill>
              </a:rPr>
              <a:t>boodschap </a:t>
            </a:r>
          </a:p>
        </p:txBody>
      </p:sp>
      <p:sp>
        <p:nvSpPr>
          <p:cNvPr id="3" name="8-puntige ster 2">
            <a:extLst>
              <a:ext uri="{FF2B5EF4-FFF2-40B4-BE49-F238E27FC236}">
                <a16:creationId xmlns:a16="http://schemas.microsoft.com/office/drawing/2014/main" id="{F78EEC5D-78FF-5215-2A66-607753592461}"/>
              </a:ext>
            </a:extLst>
          </p:cNvPr>
          <p:cNvSpPr>
            <a:spLocks noChangeAspect="1"/>
          </p:cNvSpPr>
          <p:nvPr/>
        </p:nvSpPr>
        <p:spPr>
          <a:xfrm>
            <a:off x="6300090" y="3540392"/>
            <a:ext cx="351968" cy="324000"/>
          </a:xfrm>
          <a:prstGeom prst="star8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00" b="1" dirty="0" err="1">
                <a:solidFill>
                  <a:schemeClr val="bg1"/>
                </a:solidFill>
              </a:rPr>
              <a:t>Z</a:t>
            </a:r>
            <a:endParaRPr lang="nl-NL" sz="1000" b="1" dirty="0">
              <a:solidFill>
                <a:schemeClr val="bg1"/>
              </a:solidFill>
            </a:endParaRPr>
          </a:p>
        </p:txBody>
      </p:sp>
      <p:sp>
        <p:nvSpPr>
          <p:cNvPr id="8" name="8-puntige ster 7">
            <a:extLst>
              <a:ext uri="{FF2B5EF4-FFF2-40B4-BE49-F238E27FC236}">
                <a16:creationId xmlns:a16="http://schemas.microsoft.com/office/drawing/2014/main" id="{F2A4727C-E351-2887-BE6E-2385611C5D5C}"/>
              </a:ext>
            </a:extLst>
          </p:cNvPr>
          <p:cNvSpPr>
            <a:spLocks noChangeAspect="1"/>
          </p:cNvSpPr>
          <p:nvPr/>
        </p:nvSpPr>
        <p:spPr>
          <a:xfrm>
            <a:off x="6294298" y="4377125"/>
            <a:ext cx="351968" cy="324000"/>
          </a:xfrm>
          <a:prstGeom prst="star8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00" b="1" dirty="0">
                <a:solidFill>
                  <a:schemeClr val="bg1"/>
                </a:solidFill>
              </a:rPr>
              <a:t>W</a:t>
            </a:r>
          </a:p>
        </p:txBody>
      </p:sp>
      <p:sp>
        <p:nvSpPr>
          <p:cNvPr id="9" name="8-puntige ster 8">
            <a:extLst>
              <a:ext uri="{FF2B5EF4-FFF2-40B4-BE49-F238E27FC236}">
                <a16:creationId xmlns:a16="http://schemas.microsoft.com/office/drawing/2014/main" id="{B97CAB62-AA12-A329-D00F-15C2EB5CC3D7}"/>
              </a:ext>
            </a:extLst>
          </p:cNvPr>
          <p:cNvSpPr>
            <a:spLocks noChangeAspect="1"/>
          </p:cNvSpPr>
          <p:nvPr/>
        </p:nvSpPr>
        <p:spPr>
          <a:xfrm>
            <a:off x="6293789" y="5255340"/>
            <a:ext cx="351968" cy="324000"/>
          </a:xfrm>
          <a:prstGeom prst="star8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00" b="1" dirty="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10" name="8-puntige ster 9">
            <a:extLst>
              <a:ext uri="{FF2B5EF4-FFF2-40B4-BE49-F238E27FC236}">
                <a16:creationId xmlns:a16="http://schemas.microsoft.com/office/drawing/2014/main" id="{FF44A133-BE92-EFC3-6475-726A23FBAC20}"/>
              </a:ext>
            </a:extLst>
          </p:cNvPr>
          <p:cNvSpPr>
            <a:spLocks noChangeAspect="1"/>
          </p:cNvSpPr>
          <p:nvPr/>
        </p:nvSpPr>
        <p:spPr>
          <a:xfrm>
            <a:off x="7775131" y="3767963"/>
            <a:ext cx="351968" cy="324000"/>
          </a:xfrm>
          <a:prstGeom prst="star8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00" b="1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11" name="8-puntige ster 10">
            <a:extLst>
              <a:ext uri="{FF2B5EF4-FFF2-40B4-BE49-F238E27FC236}">
                <a16:creationId xmlns:a16="http://schemas.microsoft.com/office/drawing/2014/main" id="{1EB051D0-5726-F9AF-2239-7A793A284512}"/>
              </a:ext>
            </a:extLst>
          </p:cNvPr>
          <p:cNvSpPr>
            <a:spLocks noChangeAspect="1"/>
          </p:cNvSpPr>
          <p:nvPr/>
        </p:nvSpPr>
        <p:spPr>
          <a:xfrm>
            <a:off x="6681090" y="4035692"/>
            <a:ext cx="351968" cy="324000"/>
          </a:xfrm>
          <a:prstGeom prst="star8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00" b="1" dirty="0" err="1">
                <a:solidFill>
                  <a:schemeClr val="bg1"/>
                </a:solidFill>
              </a:rPr>
              <a:t>Z</a:t>
            </a:r>
            <a:endParaRPr lang="nl-NL" sz="1000" b="1" dirty="0">
              <a:solidFill>
                <a:schemeClr val="bg1"/>
              </a:solidFill>
            </a:endParaRPr>
          </a:p>
        </p:txBody>
      </p:sp>
      <p:sp>
        <p:nvSpPr>
          <p:cNvPr id="18" name="8-puntige ster 17">
            <a:extLst>
              <a:ext uri="{FF2B5EF4-FFF2-40B4-BE49-F238E27FC236}">
                <a16:creationId xmlns:a16="http://schemas.microsoft.com/office/drawing/2014/main" id="{0FB21AA8-2D8E-EDE6-BB92-AC881BCACBA0}"/>
              </a:ext>
            </a:extLst>
          </p:cNvPr>
          <p:cNvSpPr>
            <a:spLocks noChangeAspect="1"/>
          </p:cNvSpPr>
          <p:nvPr/>
        </p:nvSpPr>
        <p:spPr>
          <a:xfrm>
            <a:off x="6675298" y="4872425"/>
            <a:ext cx="351968" cy="324000"/>
          </a:xfrm>
          <a:prstGeom prst="star8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00" b="1" dirty="0">
                <a:solidFill>
                  <a:schemeClr val="bg1"/>
                </a:solidFill>
              </a:rPr>
              <a:t>W</a:t>
            </a:r>
          </a:p>
        </p:txBody>
      </p:sp>
      <p:sp>
        <p:nvSpPr>
          <p:cNvPr id="19" name="8-puntige ster 18">
            <a:extLst>
              <a:ext uri="{FF2B5EF4-FFF2-40B4-BE49-F238E27FC236}">
                <a16:creationId xmlns:a16="http://schemas.microsoft.com/office/drawing/2014/main" id="{B703B50D-FF7B-B42E-E48F-F2C3A92D307B}"/>
              </a:ext>
            </a:extLst>
          </p:cNvPr>
          <p:cNvSpPr>
            <a:spLocks noChangeAspect="1"/>
          </p:cNvSpPr>
          <p:nvPr/>
        </p:nvSpPr>
        <p:spPr>
          <a:xfrm>
            <a:off x="6674789" y="5750640"/>
            <a:ext cx="351968" cy="324000"/>
          </a:xfrm>
          <a:prstGeom prst="star8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00" b="1" dirty="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20" name="8-puntige ster 19">
            <a:extLst>
              <a:ext uri="{FF2B5EF4-FFF2-40B4-BE49-F238E27FC236}">
                <a16:creationId xmlns:a16="http://schemas.microsoft.com/office/drawing/2014/main" id="{EABB2C37-8024-3AF5-394E-CD9893B080FD}"/>
              </a:ext>
            </a:extLst>
          </p:cNvPr>
          <p:cNvSpPr>
            <a:spLocks noChangeAspect="1"/>
          </p:cNvSpPr>
          <p:nvPr/>
        </p:nvSpPr>
        <p:spPr>
          <a:xfrm>
            <a:off x="6734415" y="3333693"/>
            <a:ext cx="351968" cy="324000"/>
          </a:xfrm>
          <a:prstGeom prst="star8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00" b="1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21" name="8-puntige ster 20">
            <a:extLst>
              <a:ext uri="{FF2B5EF4-FFF2-40B4-BE49-F238E27FC236}">
                <a16:creationId xmlns:a16="http://schemas.microsoft.com/office/drawing/2014/main" id="{3079D56A-2558-D5C1-AB31-E310CD57718E}"/>
              </a:ext>
            </a:extLst>
          </p:cNvPr>
          <p:cNvSpPr>
            <a:spLocks noChangeAspect="1"/>
          </p:cNvSpPr>
          <p:nvPr/>
        </p:nvSpPr>
        <p:spPr>
          <a:xfrm>
            <a:off x="7115390" y="3756992"/>
            <a:ext cx="351968" cy="324000"/>
          </a:xfrm>
          <a:prstGeom prst="star8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00" b="1" dirty="0" err="1">
                <a:solidFill>
                  <a:schemeClr val="bg1"/>
                </a:solidFill>
              </a:rPr>
              <a:t>Z</a:t>
            </a:r>
            <a:endParaRPr lang="nl-NL" sz="1000" b="1" dirty="0">
              <a:solidFill>
                <a:schemeClr val="bg1"/>
              </a:solidFill>
            </a:endParaRPr>
          </a:p>
        </p:txBody>
      </p:sp>
      <p:sp>
        <p:nvSpPr>
          <p:cNvPr id="24" name="8-puntige ster 23">
            <a:extLst>
              <a:ext uri="{FF2B5EF4-FFF2-40B4-BE49-F238E27FC236}">
                <a16:creationId xmlns:a16="http://schemas.microsoft.com/office/drawing/2014/main" id="{C07F7F98-1709-4A0F-886E-7C05EF57D586}"/>
              </a:ext>
            </a:extLst>
          </p:cNvPr>
          <p:cNvSpPr>
            <a:spLocks noChangeAspect="1"/>
          </p:cNvSpPr>
          <p:nvPr/>
        </p:nvSpPr>
        <p:spPr>
          <a:xfrm>
            <a:off x="7107098" y="4478725"/>
            <a:ext cx="351968" cy="324000"/>
          </a:xfrm>
          <a:prstGeom prst="star8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00" b="1" dirty="0">
                <a:solidFill>
                  <a:schemeClr val="bg1"/>
                </a:solidFill>
              </a:rPr>
              <a:t>W</a:t>
            </a:r>
          </a:p>
        </p:txBody>
      </p:sp>
      <p:sp>
        <p:nvSpPr>
          <p:cNvPr id="28" name="8-puntige ster 27">
            <a:extLst>
              <a:ext uri="{FF2B5EF4-FFF2-40B4-BE49-F238E27FC236}">
                <a16:creationId xmlns:a16="http://schemas.microsoft.com/office/drawing/2014/main" id="{BFE28EE8-A1BA-88FC-DEE7-87556D42DC41}"/>
              </a:ext>
            </a:extLst>
          </p:cNvPr>
          <p:cNvSpPr>
            <a:spLocks noChangeAspect="1"/>
          </p:cNvSpPr>
          <p:nvPr/>
        </p:nvSpPr>
        <p:spPr>
          <a:xfrm>
            <a:off x="7106589" y="5356940"/>
            <a:ext cx="351968" cy="324000"/>
          </a:xfrm>
          <a:prstGeom prst="star8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00" b="1" dirty="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29" name="8-puntige ster 28">
            <a:extLst>
              <a:ext uri="{FF2B5EF4-FFF2-40B4-BE49-F238E27FC236}">
                <a16:creationId xmlns:a16="http://schemas.microsoft.com/office/drawing/2014/main" id="{40DE2909-85E0-F60C-AC99-661A531500A6}"/>
              </a:ext>
            </a:extLst>
          </p:cNvPr>
          <p:cNvSpPr>
            <a:spLocks noChangeAspect="1"/>
          </p:cNvSpPr>
          <p:nvPr/>
        </p:nvSpPr>
        <p:spPr>
          <a:xfrm>
            <a:off x="5974982" y="4783549"/>
            <a:ext cx="351968" cy="324000"/>
          </a:xfrm>
          <a:prstGeom prst="star8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00" b="1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33" name="8-puntige ster 32">
            <a:extLst>
              <a:ext uri="{FF2B5EF4-FFF2-40B4-BE49-F238E27FC236}">
                <a16:creationId xmlns:a16="http://schemas.microsoft.com/office/drawing/2014/main" id="{40117B61-178B-932C-307A-483FE27CA180}"/>
              </a:ext>
            </a:extLst>
          </p:cNvPr>
          <p:cNvSpPr>
            <a:spLocks noChangeAspect="1"/>
          </p:cNvSpPr>
          <p:nvPr/>
        </p:nvSpPr>
        <p:spPr>
          <a:xfrm>
            <a:off x="7557390" y="4086492"/>
            <a:ext cx="351968" cy="324000"/>
          </a:xfrm>
          <a:prstGeom prst="star8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00" b="1" dirty="0" err="1">
                <a:solidFill>
                  <a:schemeClr val="bg1"/>
                </a:solidFill>
              </a:rPr>
              <a:t>Z</a:t>
            </a:r>
            <a:endParaRPr lang="nl-NL" sz="1000" b="1" dirty="0">
              <a:solidFill>
                <a:schemeClr val="bg1"/>
              </a:solidFill>
            </a:endParaRPr>
          </a:p>
        </p:txBody>
      </p:sp>
      <p:sp>
        <p:nvSpPr>
          <p:cNvPr id="34" name="8-puntige ster 33">
            <a:extLst>
              <a:ext uri="{FF2B5EF4-FFF2-40B4-BE49-F238E27FC236}">
                <a16:creationId xmlns:a16="http://schemas.microsoft.com/office/drawing/2014/main" id="{DE0D8771-4F1C-9400-9E23-64ED274F42CD}"/>
              </a:ext>
            </a:extLst>
          </p:cNvPr>
          <p:cNvSpPr>
            <a:spLocks noChangeAspect="1"/>
          </p:cNvSpPr>
          <p:nvPr/>
        </p:nvSpPr>
        <p:spPr>
          <a:xfrm>
            <a:off x="7551598" y="4923225"/>
            <a:ext cx="351968" cy="324000"/>
          </a:xfrm>
          <a:prstGeom prst="star8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00" b="1" dirty="0">
                <a:solidFill>
                  <a:schemeClr val="bg1"/>
                </a:solidFill>
              </a:rPr>
              <a:t>W</a:t>
            </a:r>
          </a:p>
        </p:txBody>
      </p:sp>
      <p:sp>
        <p:nvSpPr>
          <p:cNvPr id="35" name="8-puntige ster 34">
            <a:extLst>
              <a:ext uri="{FF2B5EF4-FFF2-40B4-BE49-F238E27FC236}">
                <a16:creationId xmlns:a16="http://schemas.microsoft.com/office/drawing/2014/main" id="{E5C9B275-86BF-1871-6643-F6B442951978}"/>
              </a:ext>
            </a:extLst>
          </p:cNvPr>
          <p:cNvSpPr>
            <a:spLocks noChangeAspect="1"/>
          </p:cNvSpPr>
          <p:nvPr/>
        </p:nvSpPr>
        <p:spPr>
          <a:xfrm>
            <a:off x="7551089" y="5801440"/>
            <a:ext cx="351968" cy="324000"/>
          </a:xfrm>
          <a:prstGeom prst="star8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00" b="1" dirty="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36" name="8-puntige ster 35">
            <a:extLst>
              <a:ext uri="{FF2B5EF4-FFF2-40B4-BE49-F238E27FC236}">
                <a16:creationId xmlns:a16="http://schemas.microsoft.com/office/drawing/2014/main" id="{21475256-F5E1-3B2A-98B6-8CDFB1064957}"/>
              </a:ext>
            </a:extLst>
          </p:cNvPr>
          <p:cNvSpPr>
            <a:spLocks noChangeAspect="1"/>
          </p:cNvSpPr>
          <p:nvPr/>
        </p:nvSpPr>
        <p:spPr>
          <a:xfrm>
            <a:off x="7478870" y="3397548"/>
            <a:ext cx="351968" cy="324000"/>
          </a:xfrm>
          <a:prstGeom prst="star8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00" b="1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43" name="Toelichting met afgeronde rechthoek 42">
            <a:extLst>
              <a:ext uri="{FF2B5EF4-FFF2-40B4-BE49-F238E27FC236}">
                <a16:creationId xmlns:a16="http://schemas.microsoft.com/office/drawing/2014/main" id="{878AD675-FFED-46F0-74C9-3A7078DC24C2}"/>
              </a:ext>
            </a:extLst>
          </p:cNvPr>
          <p:cNvSpPr/>
          <p:nvPr/>
        </p:nvSpPr>
        <p:spPr>
          <a:xfrm>
            <a:off x="7911858" y="4993793"/>
            <a:ext cx="2337042" cy="1381607"/>
          </a:xfrm>
          <a:prstGeom prst="wedgeRoundRectCallout">
            <a:avLst>
              <a:gd name="adj1" fmla="val -73597"/>
              <a:gd name="adj2" fmla="val -11363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/>
              <a:t>Projecten waarin de ruimtelijke toekomst zich al toont. Veelal aangejaagd door stads- en plattelandsmakers</a:t>
            </a:r>
          </a:p>
        </p:txBody>
      </p:sp>
    </p:spTree>
    <p:extLst>
      <p:ext uri="{BB962C8B-B14F-4D97-AF65-F5344CB8AC3E}">
        <p14:creationId xmlns:p14="http://schemas.microsoft.com/office/powerpoint/2010/main" val="163088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Afbeelding met overdekt&#10;&#10;Door AI gegenereerde inhoud is mogelijk onjuist.">
            <a:extLst>
              <a:ext uri="{FF2B5EF4-FFF2-40B4-BE49-F238E27FC236}">
                <a16:creationId xmlns:a16="http://schemas.microsoft.com/office/drawing/2014/main" id="{7FBE1E71-A726-5342-BE47-CF34FDFAB9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t="1765"/>
          <a:stretch>
            <a:fillRect/>
          </a:stretch>
        </p:blipFill>
        <p:spPr>
          <a:xfrm>
            <a:off x="228621" y="185958"/>
            <a:ext cx="11805537" cy="6639384"/>
          </a:xfrm>
          <a:prstGeom prst="rect">
            <a:avLst/>
          </a:prstGeom>
          <a:effectLst>
            <a:glow rad="127000">
              <a:schemeClr val="tx1"/>
            </a:glow>
            <a:softEdge rad="404417"/>
          </a:effectLst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147ADF7C-80F6-76B8-AD05-A513E22FF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33"/>
            <a:ext cx="10515600" cy="945476"/>
          </a:xfrm>
        </p:spPr>
        <p:txBody>
          <a:bodyPr>
            <a:normAutofit/>
          </a:bodyPr>
          <a:lstStyle/>
          <a:p>
            <a:pPr algn="ctr"/>
            <a:r>
              <a:rPr lang="nl-NL" sz="3600" b="1" dirty="0">
                <a:solidFill>
                  <a:schemeClr val="bg1"/>
                </a:solidFill>
                <a:latin typeface="Trebuchet MS" panose="020B0703020202090204" pitchFamily="34" charset="0"/>
              </a:rPr>
              <a:t>WIJ MAKEN HET NEDERLAND VAN VOORBIJ 2050</a:t>
            </a:r>
          </a:p>
        </p:txBody>
      </p:sp>
    </p:spTree>
    <p:extLst>
      <p:ext uri="{BB962C8B-B14F-4D97-AF65-F5344CB8AC3E}">
        <p14:creationId xmlns:p14="http://schemas.microsoft.com/office/powerpoint/2010/main" val="500952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2A8880AB-3918-C92F-2187-B706D3AF1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039" y="996934"/>
            <a:ext cx="3775552" cy="2948430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87F8E42-4355-8533-0959-0402BF6EC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594" y="203218"/>
            <a:ext cx="7937538" cy="9344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Impressies van 4 Ruimtelijke Arrangementen (Noord-Holland, Zuid- Holland, Utrecht, Flevoland)</a:t>
            </a:r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864A829-E4E4-2D20-EBC4-CAB5EFA9AA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566" t="13480" r="21127" b="7472"/>
          <a:stretch>
            <a:fillRect/>
          </a:stretch>
        </p:blipFill>
        <p:spPr>
          <a:xfrm>
            <a:off x="4756289" y="3998035"/>
            <a:ext cx="3539843" cy="252611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106A577-41E5-C896-53E2-30E879AA46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2445" t="9930" r="24011" b="6375"/>
          <a:stretch>
            <a:fillRect/>
          </a:stretch>
        </p:blipFill>
        <p:spPr>
          <a:xfrm>
            <a:off x="8545414" y="801095"/>
            <a:ext cx="3497416" cy="490862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528488A5-80BE-FDA6-A1EB-5FA7597A230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2527" t="9931" r="23599" b="9931"/>
          <a:stretch>
            <a:fillRect/>
          </a:stretch>
        </p:blipFill>
        <p:spPr>
          <a:xfrm>
            <a:off x="358594" y="1366576"/>
            <a:ext cx="3875622" cy="515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459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uitenshuis, hemel, kleding, persoon&#10;&#10;Door AI gegenereerde inhoud is mogelijk onjuist.">
            <a:extLst>
              <a:ext uri="{FF2B5EF4-FFF2-40B4-BE49-F238E27FC236}">
                <a16:creationId xmlns:a16="http://schemas.microsoft.com/office/drawing/2014/main" id="{9776913E-E78E-4E0E-5B91-691CC07B9D5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94FB243-63F4-8291-17C7-71D262DF3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Water en bodem: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E009AF5-2561-E598-2B7C-16F16E9E11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600" dirty="0"/>
              <a:t>Het besluit is gevallen: veenweidegebieden worden </a:t>
            </a:r>
            <a:r>
              <a:rPr lang="nl-NL" sz="2600" dirty="0" err="1"/>
              <a:t>vernat</a:t>
            </a:r>
            <a:r>
              <a:rPr lang="nl-NL" sz="2600" dirty="0"/>
              <a:t> (grondwaterpeil 40-20 cm onder maaiveld) Er is veel ruimte nodig voor waterberging. </a:t>
            </a:r>
            <a:br>
              <a:rPr lang="nl-NL" sz="2600" dirty="0"/>
            </a:br>
            <a:r>
              <a:rPr lang="nl-NL" sz="2600" dirty="0">
                <a:sym typeface="Wingdings" panose="05000000000000000000" pitchFamily="2" charset="2"/>
              </a:rPr>
              <a:t></a:t>
            </a:r>
            <a:r>
              <a:rPr lang="nl-NL" sz="2600" dirty="0"/>
              <a:t> Afspraak: de ruimtebehoefte wordt berekend, daarna een integrale afweging met andere ruimteclaims. </a:t>
            </a:r>
          </a:p>
          <a:p>
            <a:r>
              <a:rPr lang="nl-NL" sz="2600" dirty="0"/>
              <a:t>Maar er is ook zoetwater nodig voor verzilte gebieden (Rijnmond), nieuwe industrie (waterstof) en droge zandgrond. Waar komt dat zoetwater vandaan en hoe wordt het verdeeld? </a:t>
            </a:r>
            <a:br>
              <a:rPr lang="nl-NL" sz="2600" dirty="0"/>
            </a:br>
            <a:r>
              <a:rPr lang="nl-NL" sz="2600" dirty="0">
                <a:sym typeface="Wingdings" panose="05000000000000000000" pitchFamily="2" charset="2"/>
              </a:rPr>
              <a:t> Afspraak: Deltaprogramma 2027 en nadere studie</a:t>
            </a:r>
            <a:endParaRPr lang="nl-NL" sz="2600" dirty="0"/>
          </a:p>
        </p:txBody>
      </p:sp>
    </p:spTree>
    <p:extLst>
      <p:ext uri="{BB962C8B-B14F-4D97-AF65-F5344CB8AC3E}">
        <p14:creationId xmlns:p14="http://schemas.microsoft.com/office/powerpoint/2010/main" val="1480023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344ACA-3659-4B80-A88B-29AF5D097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Landbouw en natuur</a:t>
            </a:r>
            <a:br>
              <a:rPr lang="nl-NL" dirty="0"/>
            </a:br>
            <a:endParaRPr lang="nl-NL" dirty="0"/>
          </a:p>
        </p:txBody>
      </p:sp>
      <p:pic>
        <p:nvPicPr>
          <p:cNvPr id="5" name="Afbeelding 4" descr="Afbeelding met tekst, wiel, tekenfilm, Auto-onderdeel&#10;&#10;Door AI gegenereerde inhoud is mogelijk onjuist.">
            <a:extLst>
              <a:ext uri="{FF2B5EF4-FFF2-40B4-BE49-F238E27FC236}">
                <a16:creationId xmlns:a16="http://schemas.microsoft.com/office/drawing/2014/main" id="{CC621D3D-80FF-B94D-09D2-DB02ECB9A5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582" y="142927"/>
            <a:ext cx="5238750" cy="4562475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3C7E81F-0FD1-9375-8BFC-8CFF4B54D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6502"/>
            <a:ext cx="8724089" cy="5296373"/>
          </a:xfrm>
        </p:spPr>
        <p:txBody>
          <a:bodyPr>
            <a:normAutofit fontScale="92500"/>
          </a:bodyPr>
          <a:lstStyle/>
          <a:p>
            <a:r>
              <a:rPr lang="nl-NL" dirty="0"/>
              <a:t>Veenweidegebied: er is voldoende onderzocht. Vernatting past bij extensieve, </a:t>
            </a:r>
            <a:r>
              <a:rPr lang="nl-NL" dirty="0" err="1"/>
              <a:t>natuurinclusieve</a:t>
            </a:r>
            <a:r>
              <a:rPr lang="nl-NL" dirty="0"/>
              <a:t> kringlooplandbouw. Vernatting verbetert ook het leefgebied van weidevogels. </a:t>
            </a:r>
            <a:br>
              <a:rPr lang="nl-NL" dirty="0"/>
            </a:br>
            <a:r>
              <a:rPr lang="nl-NL" dirty="0">
                <a:sym typeface="Wingdings" panose="05000000000000000000" pitchFamily="2" charset="2"/>
              </a:rPr>
              <a:t> </a:t>
            </a:r>
            <a:r>
              <a:rPr lang="nl-NL" dirty="0"/>
              <a:t>Afspraak: Rijk en provincies gaan gezamenlijk uitvoeren.</a:t>
            </a:r>
          </a:p>
          <a:p>
            <a:r>
              <a:rPr lang="nl-NL" dirty="0">
                <a:sym typeface="Wingdings" panose="05000000000000000000" pitchFamily="2" charset="2"/>
              </a:rPr>
              <a:t>Groen groeit mee: publiek toegankelijk groen in de overgang tussen stad en land wordt versterkt </a:t>
            </a:r>
            <a:r>
              <a:rPr lang="nl-NL" dirty="0" err="1">
                <a:sym typeface="Wingdings" panose="05000000000000000000" pitchFamily="2" charset="2"/>
              </a:rPr>
              <a:t>tbv</a:t>
            </a:r>
            <a:r>
              <a:rPr lang="nl-NL" dirty="0">
                <a:sym typeface="Wingdings" panose="05000000000000000000" pitchFamily="2" charset="2"/>
              </a:rPr>
              <a:t> gezondheid van mens en dier</a:t>
            </a:r>
            <a:endParaRPr lang="nl-NL" dirty="0"/>
          </a:p>
          <a:p>
            <a:r>
              <a:rPr lang="nl-NL" dirty="0"/>
              <a:t>“Rijk en provincie erkennen dat er vanwege onduidelijkheid over landbouw- en natuurbeleid nog niet duidelijk is welke onderwerpen moeten landen in nationaal en provinciaal beleid.” </a:t>
            </a:r>
            <a:br>
              <a:rPr lang="nl-NL" dirty="0"/>
            </a:br>
            <a:r>
              <a:rPr lang="nl-NL" dirty="0">
                <a:sym typeface="Wingdings" panose="05000000000000000000" pitchFamily="2" charset="2"/>
              </a:rPr>
              <a:t> Afspraak: In gebiedsprocessen blijft het gesprek tussen Rijk en provincies gaande.</a:t>
            </a:r>
          </a:p>
        </p:txBody>
      </p:sp>
    </p:spTree>
    <p:extLst>
      <p:ext uri="{BB962C8B-B14F-4D97-AF65-F5344CB8AC3E}">
        <p14:creationId xmlns:p14="http://schemas.microsoft.com/office/powerpoint/2010/main" val="45610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A00B41-6572-DE03-1B5C-6D07CCF7D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Cultureel Erfgoed en landschap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D04F328-0792-02F7-7610-E9532E723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629" y="1825625"/>
            <a:ext cx="10515600" cy="4351338"/>
          </a:xfrm>
        </p:spPr>
        <p:txBody>
          <a:bodyPr>
            <a:normAutofit/>
          </a:bodyPr>
          <a:lstStyle/>
          <a:p>
            <a:r>
              <a:rPr lang="nl-NL" sz="2600" dirty="0"/>
              <a:t>De ruimtedruk op Werelderfgoed Nieuwe Hollandse Waterlinie is groot.</a:t>
            </a:r>
            <a:br>
              <a:rPr lang="nl-NL" sz="2600" dirty="0"/>
            </a:br>
            <a:r>
              <a:rPr lang="nl-NL" sz="2600" dirty="0">
                <a:sym typeface="Wingdings" panose="05000000000000000000" pitchFamily="2" charset="2"/>
              </a:rPr>
              <a:t> Afspraak: er komt een gezamenlijke strategie om urgente transities toch binnen de NHW te accommoderen, zonder de erfgoedstatus geweld aan te doen (via </a:t>
            </a:r>
            <a:r>
              <a:rPr lang="nl-NL" sz="2600" i="1" dirty="0">
                <a:sym typeface="Wingdings" panose="05000000000000000000" pitchFamily="2" charset="2"/>
              </a:rPr>
              <a:t>behoud door ontwikkeling</a:t>
            </a:r>
            <a:r>
              <a:rPr lang="nl-NL" sz="2600" dirty="0">
                <a:sym typeface="Wingdings" panose="05000000000000000000" pitchFamily="2" charset="2"/>
              </a:rPr>
              <a:t>)</a:t>
            </a:r>
          </a:p>
          <a:p>
            <a:r>
              <a:rPr lang="nl-NL" sz="2600" dirty="0">
                <a:sym typeface="Wingdings" panose="05000000000000000000" pitchFamily="2" charset="2"/>
              </a:rPr>
              <a:t>Ontbrekende kernkwaliteiten van ‘waardevolle cultuurlandschappen’ in Utrecht en Zuid Holland komen alsnog in de Nota Ruimte, zonder beschermde status. </a:t>
            </a:r>
            <a:r>
              <a:rPr lang="nl-NL" sz="2600" i="1" dirty="0" err="1">
                <a:sym typeface="Wingdings" panose="05000000000000000000" pitchFamily="2" charset="2"/>
              </a:rPr>
              <a:t>Erfgoedinclusief</a:t>
            </a:r>
            <a:r>
              <a:rPr lang="nl-NL" sz="2600" dirty="0">
                <a:sym typeface="Wingdings" panose="05000000000000000000" pitchFamily="2" charset="2"/>
              </a:rPr>
              <a:t> </a:t>
            </a:r>
            <a:r>
              <a:rPr lang="nl-NL" sz="2600" i="1" dirty="0">
                <a:sym typeface="Wingdings" panose="05000000000000000000" pitchFamily="2" charset="2"/>
              </a:rPr>
              <a:t>werken</a:t>
            </a:r>
            <a:r>
              <a:rPr lang="nl-NL" sz="2600" dirty="0">
                <a:sym typeface="Wingdings" panose="05000000000000000000" pitchFamily="2" charset="2"/>
              </a:rPr>
              <a:t> is de opdracht.</a:t>
            </a:r>
            <a:endParaRPr lang="nl-NL" sz="2600" dirty="0"/>
          </a:p>
        </p:txBody>
      </p:sp>
      <p:pic>
        <p:nvPicPr>
          <p:cNvPr id="5" name="Afbeelding 4" descr="Afbeelding met buitenshuis, winter, hemel, boom&#10;&#10;Door AI gegenereerde inhoud is mogelijk onjuist.">
            <a:extLst>
              <a:ext uri="{FF2B5EF4-FFF2-40B4-BE49-F238E27FC236}">
                <a16:creationId xmlns:a16="http://schemas.microsoft.com/office/drawing/2014/main" id="{A48933FE-FF87-BAD3-73AF-D218E6AFA1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" b="24607"/>
          <a:stretch>
            <a:fillRect/>
          </a:stretch>
        </p:blipFill>
        <p:spPr>
          <a:xfrm>
            <a:off x="0" y="0"/>
            <a:ext cx="12187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935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Afbeelding 9" descr="Afbeelding met bliksem, hemel, onweer, Donder&#10;&#10;Door AI gegenereerde inhoud is mogelijk onjuist.">
            <a:extLst>
              <a:ext uri="{FF2B5EF4-FFF2-40B4-BE49-F238E27FC236}">
                <a16:creationId xmlns:a16="http://schemas.microsoft.com/office/drawing/2014/main" id="{C619E32E-7E92-9543-FEB4-32918186A3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1" r="-1" b="-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8" name="Rectangle 1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B432A0B-EA0F-740A-CF6D-B0E4E0576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365125"/>
            <a:ext cx="3822189" cy="984877"/>
          </a:xfrm>
        </p:spPr>
        <p:txBody>
          <a:bodyPr>
            <a:normAutofit/>
          </a:bodyPr>
          <a:lstStyle/>
          <a:p>
            <a:r>
              <a:rPr lang="nl-NL" sz="4000" dirty="0"/>
              <a:t>Top down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7C93F59F-2930-D1C5-8306-7B0AD70C1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314" y="1249792"/>
            <a:ext cx="4379035" cy="53921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000" dirty="0"/>
              <a:t>Ruimteclaims uit Den Haag, uit Brussel, uit de nationale instituties, de grote multinationals.</a:t>
            </a:r>
          </a:p>
          <a:p>
            <a:r>
              <a:rPr lang="nl-NL" sz="2000" dirty="0"/>
              <a:t>Stikstof-problematiek</a:t>
            </a:r>
          </a:p>
          <a:p>
            <a:r>
              <a:rPr lang="nl-NL" sz="2000" dirty="0"/>
              <a:t>Kaderrichtlijn water</a:t>
            </a:r>
          </a:p>
          <a:p>
            <a:r>
              <a:rPr lang="nl-NL" sz="2000" dirty="0"/>
              <a:t>Versoepeling pachtwetgeving</a:t>
            </a:r>
          </a:p>
          <a:p>
            <a:r>
              <a:rPr lang="nl-NL" sz="2000" dirty="0"/>
              <a:t>Vernatting veenweidegebied</a:t>
            </a:r>
          </a:p>
          <a:p>
            <a:r>
              <a:rPr lang="nl-NL" sz="2000" dirty="0"/>
              <a:t>1 miljoen woningen / 10 grote steden erbij</a:t>
            </a:r>
          </a:p>
          <a:p>
            <a:r>
              <a:rPr lang="nl-NL" sz="2000" dirty="0" err="1"/>
              <a:t>Hyperscale</a:t>
            </a:r>
            <a:r>
              <a:rPr lang="nl-NL" sz="2000" dirty="0"/>
              <a:t> Datacentra</a:t>
            </a:r>
          </a:p>
          <a:p>
            <a:pPr lvl="1"/>
            <a:endParaRPr lang="nl-NL" sz="2000" dirty="0"/>
          </a:p>
          <a:p>
            <a:pPr marL="0" indent="0">
              <a:buNone/>
            </a:pPr>
            <a:r>
              <a:rPr lang="nl-NL" sz="2000" dirty="0"/>
              <a:t>Effect: chagrijn (</a:t>
            </a:r>
            <a:r>
              <a:rPr lang="nl-NL" sz="2000" dirty="0" err="1"/>
              <a:t>Nimby</a:t>
            </a:r>
            <a:r>
              <a:rPr lang="nl-NL" sz="2000" dirty="0"/>
              <a:t>, ellenlange procedures, polarisatie, </a:t>
            </a:r>
            <a:r>
              <a:rPr lang="nl-NL" sz="2000" dirty="0" err="1"/>
              <a:t>neo-liberalisme</a:t>
            </a:r>
            <a:r>
              <a:rPr lang="nl-NL" sz="2000" dirty="0"/>
              <a:t> (extreme zelfverrijking ten koste van publieke belangen) afstandelijk</a:t>
            </a:r>
          </a:p>
        </p:txBody>
      </p:sp>
    </p:spTree>
    <p:extLst>
      <p:ext uri="{BB962C8B-B14F-4D97-AF65-F5344CB8AC3E}">
        <p14:creationId xmlns:p14="http://schemas.microsoft.com/office/powerpoint/2010/main" val="2644039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 descr="Close-up van een olijftak bij zonsondergang">
            <a:extLst>
              <a:ext uri="{FF2B5EF4-FFF2-40B4-BE49-F238E27FC236}">
                <a16:creationId xmlns:a16="http://schemas.microsoft.com/office/drawing/2014/main" id="{51B1E881-B494-DB0F-DC19-2989A015E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" r="293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D8A3C0A-79F3-B469-F26A-5E8618C74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4511" y="123964"/>
            <a:ext cx="3822189" cy="1899912"/>
          </a:xfrm>
        </p:spPr>
        <p:txBody>
          <a:bodyPr>
            <a:normAutofit/>
          </a:bodyPr>
          <a:lstStyle/>
          <a:p>
            <a:r>
              <a:rPr lang="nl-NL" sz="4000" dirty="0"/>
              <a:t>De onderstroom van initiatieven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DD97B2A-2EAA-5569-99E4-F281A3BC4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2916" y="1800295"/>
            <a:ext cx="4255106" cy="4933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dirty="0"/>
              <a:t>Mensen nemen hun lot in eigen handen</a:t>
            </a:r>
          </a:p>
          <a:p>
            <a:r>
              <a:rPr lang="nl-NL" sz="1800" dirty="0"/>
              <a:t>Woonwijk Eva </a:t>
            </a:r>
            <a:r>
              <a:rPr lang="nl-NL" sz="1800" dirty="0" err="1"/>
              <a:t>Lanxmeer</a:t>
            </a:r>
            <a:r>
              <a:rPr lang="nl-NL" sz="1800" dirty="0"/>
              <a:t> (Culemborg)</a:t>
            </a:r>
          </a:p>
          <a:p>
            <a:r>
              <a:rPr lang="nl-NL" sz="1800" dirty="0"/>
              <a:t>Coöperatie Austerlitz Zorgt</a:t>
            </a:r>
          </a:p>
          <a:p>
            <a:r>
              <a:rPr lang="nl-NL" sz="1800" dirty="0"/>
              <a:t>Energiecollectieven</a:t>
            </a:r>
          </a:p>
          <a:p>
            <a:r>
              <a:rPr lang="nl-NL" sz="1800" dirty="0" err="1"/>
              <a:t>Vm</a:t>
            </a:r>
            <a:r>
              <a:rPr lang="nl-NL" sz="1800" dirty="0"/>
              <a:t> militair vliegveld Bergen (?)</a:t>
            </a:r>
          </a:p>
          <a:p>
            <a:r>
              <a:rPr lang="nl-NL" sz="1800" dirty="0"/>
              <a:t>Voedseltuin </a:t>
            </a:r>
            <a:r>
              <a:rPr lang="nl-NL" sz="1800" dirty="0" err="1"/>
              <a:t>IJplein</a:t>
            </a:r>
            <a:r>
              <a:rPr lang="nl-NL" sz="1800" dirty="0"/>
              <a:t> – Arnold v.d. Valk</a:t>
            </a:r>
          </a:p>
          <a:p>
            <a:r>
              <a:rPr lang="nl-NL" sz="1800" dirty="0"/>
              <a:t>Dijkmagazijn – Marlies Buurman</a:t>
            </a:r>
          </a:p>
          <a:p>
            <a:r>
              <a:rPr lang="nl-NL" sz="1800" dirty="0"/>
              <a:t>Boterhuispolder-boeren – Meta Knol</a:t>
            </a:r>
          </a:p>
          <a:p>
            <a:pPr marL="0" indent="0">
              <a:buNone/>
            </a:pPr>
            <a:endParaRPr lang="nl-NL" sz="1800" dirty="0"/>
          </a:p>
          <a:p>
            <a:pPr marL="0" indent="0">
              <a:buNone/>
            </a:pPr>
            <a:r>
              <a:rPr lang="nl-NL" sz="1800" dirty="0"/>
              <a:t>Effect: </a:t>
            </a:r>
            <a:r>
              <a:rPr lang="nl-NL" sz="1800" dirty="0" err="1"/>
              <a:t>gebiedgericht</a:t>
            </a:r>
            <a:r>
              <a:rPr lang="nl-NL" sz="1800" dirty="0"/>
              <a:t> integraal, samenwerking, kleinschalig, betrokken, solidair en zorgzaam, nabij, ‘eigenmakers’</a:t>
            </a:r>
          </a:p>
        </p:txBody>
      </p:sp>
    </p:spTree>
    <p:extLst>
      <p:ext uri="{BB962C8B-B14F-4D97-AF65-F5344CB8AC3E}">
        <p14:creationId xmlns:p14="http://schemas.microsoft.com/office/powerpoint/2010/main" val="62681142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35D7E5C14730438377C009B226C06A" ma:contentTypeVersion="20" ma:contentTypeDescription="Een nieuw document maken." ma:contentTypeScope="" ma:versionID="7e32533b9ab7b24e00848d6066fce06b">
  <xsd:schema xmlns:xsd="http://www.w3.org/2001/XMLSchema" xmlns:xs="http://www.w3.org/2001/XMLSchema" xmlns:p="http://schemas.microsoft.com/office/2006/metadata/properties" xmlns:ns2="3f0cf848-f5f7-488e-8806-1893deb3a823" xmlns:ns3="a4ced173-96a9-4a69-a9cb-86843c98726a" targetNamespace="http://schemas.microsoft.com/office/2006/metadata/properties" ma:root="true" ma:fieldsID="4475def83457621c7eed0b9bb698c83b" ns2:_="" ns3:_="">
    <xsd:import namespace="3f0cf848-f5f7-488e-8806-1893deb3a823"/>
    <xsd:import namespace="a4ced173-96a9-4a69-a9cb-86843c98726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0cf848-f5f7-488e-8806-1893deb3a8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Afbeeldingtags" ma:readOnly="false" ma:fieldId="{5cf76f15-5ced-4ddc-b409-7134ff3c332f}" ma:taxonomyMulti="true" ma:sspId="689205f4-f028-4a2f-b8e0-e50c2540a5e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ced173-96a9-4a69-a9cb-86843c98726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16c464b-72f3-4245-9739-dffa9f16f396}" ma:internalName="TaxCatchAll" ma:showField="CatchAllData" ma:web="a4ced173-96a9-4a69-a9cb-86843c98726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4ced173-96a9-4a69-a9cb-86843c98726a" xsi:nil="true"/>
    <lcf76f155ced4ddcb4097134ff3c332f xmlns="3f0cf848-f5f7-488e-8806-1893deb3a82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D485FE3-8B52-48DF-B007-6F7E742D9A11}"/>
</file>

<file path=customXml/itemProps2.xml><?xml version="1.0" encoding="utf-8"?>
<ds:datastoreItem xmlns:ds="http://schemas.openxmlformats.org/officeDocument/2006/customXml" ds:itemID="{EAAC4808-0470-4909-BECD-DD8D982F0C0A}"/>
</file>

<file path=customXml/itemProps3.xml><?xml version="1.0" encoding="utf-8"?>
<ds:datastoreItem xmlns:ds="http://schemas.openxmlformats.org/officeDocument/2006/customXml" ds:itemID="{4934BFE7-C3AB-4E7B-96E3-9351D59D8395}"/>
</file>

<file path=docProps/app.xml><?xml version="1.0" encoding="utf-8"?>
<Properties xmlns="http://schemas.openxmlformats.org/officeDocument/2006/extended-properties" xmlns:vt="http://schemas.openxmlformats.org/officeDocument/2006/docPropsVTypes">
  <TotalTime>667</TotalTime>
  <Words>565</Words>
  <Application>Microsoft Office PowerPoint</Application>
  <PresentationFormat>Breedbeeld</PresentationFormat>
  <Paragraphs>103</Paragraphs>
  <Slides>10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7" baseType="lpstr">
      <vt:lpstr>Aptos</vt:lpstr>
      <vt:lpstr>Aptos Display</vt:lpstr>
      <vt:lpstr>Arial</vt:lpstr>
      <vt:lpstr>Azo Sans</vt:lpstr>
      <vt:lpstr>Trebuchet MS</vt:lpstr>
      <vt:lpstr>Wingdings</vt:lpstr>
      <vt:lpstr>Kantoorthema</vt:lpstr>
      <vt:lpstr>PowerPoint-presentatie</vt:lpstr>
      <vt:lpstr>WIJ MAKEN NEDERLAND STAP VOOR STAP</vt:lpstr>
      <vt:lpstr>WIJ MAKEN HET NEDERLAND VAN VOORBIJ 2050</vt:lpstr>
      <vt:lpstr>PowerPoint-presentatie</vt:lpstr>
      <vt:lpstr>Water en bodem:</vt:lpstr>
      <vt:lpstr>Landbouw en natuur </vt:lpstr>
      <vt:lpstr>Cultureel Erfgoed en landschap</vt:lpstr>
      <vt:lpstr>Top down</vt:lpstr>
      <vt:lpstr>De onderstroom van initiatieven</vt:lpstr>
      <vt:lpstr>Overbrug de kloof tussen  de systeemwereld en de leefwereld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Flip ten Cate - Federatie Ruimtelijke Kwaliteit</dc:creator>
  <cp:lastModifiedBy>Marielle Hoefsloot - Federatie Ruimtelijke Kwaliteit</cp:lastModifiedBy>
  <cp:revision>2</cp:revision>
  <dcterms:created xsi:type="dcterms:W3CDTF">2025-09-18T09:17:22Z</dcterms:created>
  <dcterms:modified xsi:type="dcterms:W3CDTF">2025-12-04T21:02:06Z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0x0101005B35D7E5C14730438377C009B226C06A</vt:lpwstr>
  </property>
</Properties>
</file>